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19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21"/>
  </p:notesMasterIdLst>
  <p:sldIdLst>
    <p:sldId id="256" r:id="rId2"/>
    <p:sldId id="327" r:id="rId3"/>
    <p:sldId id="330" r:id="rId4"/>
    <p:sldId id="344" r:id="rId5"/>
    <p:sldId id="343" r:id="rId6"/>
    <p:sldId id="337" r:id="rId7"/>
    <p:sldId id="325" r:id="rId8"/>
    <p:sldId id="318" r:id="rId9"/>
    <p:sldId id="322" r:id="rId10"/>
    <p:sldId id="326" r:id="rId11"/>
    <p:sldId id="339" r:id="rId12"/>
    <p:sldId id="341" r:id="rId13"/>
    <p:sldId id="340" r:id="rId14"/>
    <p:sldId id="342" r:id="rId15"/>
    <p:sldId id="328" r:id="rId16"/>
    <p:sldId id="348" r:id="rId17"/>
    <p:sldId id="347" r:id="rId18"/>
    <p:sldId id="335" r:id="rId19"/>
    <p:sldId id="338" r:id="rId20"/>
  </p:sldIdLst>
  <p:sldSz cx="9144000" cy="6858000" type="screen4x3"/>
  <p:notesSz cx="6858000" cy="9144000"/>
  <p:defaultTextStyle>
    <a:defPPr>
      <a:defRPr lang="es-E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9CC"/>
    <a:srgbClr val="3366CC"/>
    <a:srgbClr val="660033"/>
    <a:srgbClr val="663300"/>
    <a:srgbClr val="422C16"/>
    <a:srgbClr val="0C788E"/>
    <a:srgbClr val="006666"/>
    <a:srgbClr val="003399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8235" autoAdjust="0"/>
    <p:restoredTop sz="94624" autoAdjust="0"/>
  </p:normalViewPr>
  <p:slideViewPr>
    <p:cSldViewPr>
      <p:cViewPr varScale="1">
        <p:scale>
          <a:sx n="65" d="100"/>
          <a:sy n="65" d="100"/>
        </p:scale>
        <p:origin x="-1344" y="-108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587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A4A2704-7DE8-4AAA-ADD7-90BE348E557D}" type="datetimeFigureOut">
              <a:rPr lang="ru-RU" smtClean="0"/>
              <a:pPr/>
              <a:t>06.11.2023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8F66ECB-DFDA-423A-92DF-5CD68739D759}" type="slidenum">
              <a:rPr lang="ru-RU" smtClean="0"/>
              <a:pPr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FD7DDD2-CD40-464E-BCB3-223DDAD687FC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0CC7A4B3-F2FE-46B5-8EDC-CC55D147B95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86FB6DA0-3AE5-4C8A-B167-7F67B5E46D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60B3C41-8252-4CE6-AE5D-13B6326D960A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EE95704-1695-47AA-B80E-9AD234717ACE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E434D9B-80DB-4168-98AD-CF532CE9DD46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484EBC5D-3868-449B-A89D-35D5F006D205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99D8A53E-7788-4B9E-A619-779A1A7F0982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6204EAE-C510-4E95-9824-ED2845C26861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67BBF5D-FBBB-4877-AB97-E56DA4929B78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 dirty="0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endParaRPr lang="es-ES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DADF94DD-FB7A-4E34-9B72-0CF1C8253FA4}" type="slidenum">
              <a:rPr lang="es-ES"/>
              <a:pPr/>
              <a:t>‹#›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cambiar el estilo de título	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endParaRPr lang="es-E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endParaRPr lang="es-E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/>
            </a:lvl1pPr>
          </a:lstStyle>
          <a:p>
            <a:fld id="{8ABFDEE3-3E05-4A66-9B60-0A20B037DF6B}" type="slidenum">
              <a:rPr lang="es-ES"/>
              <a:pPr/>
              <a:t>‹#›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2pPr>
      <a:lvl3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3pPr>
      <a:lvl4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4pPr>
      <a:lvl5pPr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cs typeface="Arial" charset="0"/>
        </a:defRPr>
      </a:lvl9pPr>
    </p:titleStyle>
    <p:bodyStyle>
      <a:lvl1pPr marL="342900" indent="-342900" algn="l" rtl="0" fontAlgn="base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fontAlgn="base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cs typeface="+mn-cs"/>
        </a:defRPr>
      </a:lvl2pPr>
      <a:lvl3pPr marL="1143000" indent="-228600" algn="l" rtl="0" fontAlgn="base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cs typeface="+mn-cs"/>
        </a:defRPr>
      </a:lvl3pPr>
      <a:lvl4pPr marL="1600200" indent="-228600" algn="l" rtl="0" fontAlgn="base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cs typeface="+mn-cs"/>
        </a:defRPr>
      </a:lvl4pPr>
      <a:lvl5pPr marL="20574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gif"/><Relationship Id="rId2" Type="http://schemas.openxmlformats.org/officeDocument/2006/relationships/image" Target="../media/image10.gif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1%20&#1056;&#1077;&#1083;&#1072;&#1082;&#1089;&#1072;&#1094;&#1080;&#1103;%20&#1042;&#1086;&#1083;&#1097;&#1077;&#1073;&#1085;&#1099;&#1081;%20&#1089;&#1086;&#1085;%20.mp3" TargetMode="External"/><Relationship Id="rId4" Type="http://schemas.openxmlformats.org/officeDocument/2006/relationships/image" Target="../media/image3.png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slideLayout" Target="../slideLayouts/slideLayout2.xml"/><Relationship Id="rId1" Type="http://schemas.openxmlformats.org/officeDocument/2006/relationships/audio" Target="file:///I:\2020%20&#1044;&#1051;&#1071;%20&#1056;&#1054;&#1044;&#1048;&#1058;&#1045;&#1051;&#1045;&#1049;%20&#1053;&#1040;%20&#1052;&#1040;&#1056;&#1058;\&#1064;&#1091;&#1084;%20&#1074;&#1086;&#1083;&#1085;.mp3" TargetMode="External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gif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 cstate="email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8" name="Rectangle 150"/>
          <p:cNvSpPr>
            <a:spLocks noGrp="1" noChangeArrowheads="1"/>
          </p:cNvSpPr>
          <p:nvPr>
            <p:ph type="title"/>
          </p:nvPr>
        </p:nvSpPr>
        <p:spPr>
          <a:xfrm>
            <a:off x="457200" y="476672"/>
            <a:ext cx="8229600" cy="3312368"/>
          </a:xfrm>
        </p:spPr>
        <p:txBody>
          <a:bodyPr/>
          <a:lstStyle/>
          <a:p>
            <a:r>
              <a:rPr lang="ru-RU" sz="3200" b="1" dirty="0" smtClean="0">
                <a:solidFill>
                  <a:srgbClr val="660033"/>
                </a:solidFill>
              </a:rPr>
              <a:t>«Значение музыки для укрепления здоровья будущего школьника в семье»</a:t>
            </a:r>
            <a:endParaRPr lang="es-ES" sz="4800" b="1" dirty="0">
              <a:solidFill>
                <a:srgbClr val="660033"/>
              </a:solidFill>
            </a:endParaRPr>
          </a:p>
        </p:txBody>
      </p:sp>
      <p:sp>
        <p:nvSpPr>
          <p:cNvPr id="4" name="Содержимое 3"/>
          <p:cNvSpPr>
            <a:spLocks noGrp="1"/>
          </p:cNvSpPr>
          <p:nvPr>
            <p:ph idx="1"/>
          </p:nvPr>
        </p:nvSpPr>
        <p:spPr>
          <a:xfrm>
            <a:off x="179512" y="5013176"/>
            <a:ext cx="8784976" cy="1584176"/>
          </a:xfrm>
        </p:spPr>
        <p:txBody>
          <a:bodyPr/>
          <a:lstStyle/>
          <a:p>
            <a:pPr algn="ctr">
              <a:buNone/>
            </a:pPr>
            <a:r>
              <a:rPr lang="ru-RU" sz="2000" b="1" dirty="0" smtClean="0"/>
              <a:t> Музыкальный руководитель</a:t>
            </a:r>
          </a:p>
          <a:p>
            <a:pPr algn="ctr">
              <a:buNone/>
            </a:pPr>
            <a:r>
              <a:rPr lang="ru-RU" sz="2000" b="1" dirty="0" err="1" smtClean="0"/>
              <a:t>Самойленко</a:t>
            </a:r>
            <a:r>
              <a:rPr lang="ru-RU" sz="2000" b="1" dirty="0" smtClean="0"/>
              <a:t> н.С</a:t>
            </a:r>
            <a:endParaRPr lang="ru-RU" sz="1800" b="1" dirty="0"/>
          </a:p>
        </p:txBody>
      </p:sp>
      <p:sp>
        <p:nvSpPr>
          <p:cNvPr id="5" name="Прямоугольник 4"/>
          <p:cNvSpPr/>
          <p:nvPr/>
        </p:nvSpPr>
        <p:spPr>
          <a:xfrm>
            <a:off x="6786578" y="6643710"/>
            <a:ext cx="2357422" cy="21429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Prezentacii.com</a:t>
            </a:r>
            <a:endParaRPr lang="ru-RU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1124744"/>
            <a:ext cx="8229600" cy="57606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«Ладошки» </a:t>
            </a:r>
            <a:r>
              <a:rPr lang="ru-RU" sz="2800" b="1" dirty="0" smtClean="0"/>
              <a:t/>
            </a:r>
            <a:br>
              <a:rPr lang="ru-RU" sz="2800" b="1" dirty="0" smtClean="0"/>
            </a:b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600200"/>
            <a:ext cx="5410944" cy="4525963"/>
          </a:xfrm>
        </p:spPr>
        <p:txBody>
          <a:bodyPr/>
          <a:lstStyle/>
          <a:p>
            <a:r>
              <a:rPr lang="ru-RU" sz="2800" b="1" dirty="0" smtClean="0"/>
              <a:t>Ладушки-ладошки,  Звонкие </a:t>
            </a:r>
            <a:r>
              <a:rPr lang="ru-RU" sz="2800" b="1" dirty="0" err="1" smtClean="0"/>
              <a:t>хлопошки</a:t>
            </a:r>
            <a:r>
              <a:rPr lang="ru-RU" sz="2800" b="1" dirty="0" smtClean="0"/>
              <a:t>.</a:t>
            </a:r>
            <a:br>
              <a:rPr lang="ru-RU" sz="2800" b="1" dirty="0" smtClean="0"/>
            </a:br>
            <a:r>
              <a:rPr lang="ru-RU" sz="2800" b="1" dirty="0" smtClean="0"/>
              <a:t>Мы ладошки все сжимаем, Носом правильно     вдыхаем.</a:t>
            </a:r>
            <a:br>
              <a:rPr lang="ru-RU" sz="2800" b="1" dirty="0" smtClean="0"/>
            </a:br>
            <a:r>
              <a:rPr lang="ru-RU" sz="2800" b="1" dirty="0" smtClean="0"/>
              <a:t>Как ладошки разжимаем, То -  спокойно выдыхаем.</a:t>
            </a:r>
            <a:endParaRPr lang="ru-RU" sz="2800" dirty="0" smtClean="0"/>
          </a:p>
          <a:p>
            <a:endParaRPr lang="ru-RU" sz="2800" dirty="0"/>
          </a:p>
        </p:txBody>
      </p:sp>
      <p:pic>
        <p:nvPicPr>
          <p:cNvPr id="4" name="Рисунок 3" descr="C:\Users\Эдмон Дантес\Desktop\334130.jpg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084168" y="1700808"/>
            <a:ext cx="2736304" cy="288032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Заголовок 1"/>
          <p:cNvSpPr>
            <a:spLocks noGrp="1"/>
          </p:cNvSpPr>
          <p:nvPr>
            <p:ph type="title"/>
          </p:nvPr>
        </p:nvSpPr>
        <p:spPr>
          <a:xfrm>
            <a:off x="539750" y="332656"/>
            <a:ext cx="8229600" cy="63413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00B050"/>
                </a:solidFill>
              </a:rPr>
              <a:t>Кто много поет, того хворь не берет!"</a:t>
            </a:r>
            <a:endParaRPr lang="ru-RU" sz="2800" b="1" dirty="0" smtClean="0">
              <a:solidFill>
                <a:schemeClr val="accent2"/>
              </a:solidFill>
            </a:endParaRPr>
          </a:p>
        </p:txBody>
      </p:sp>
      <p:sp>
        <p:nvSpPr>
          <p:cNvPr id="19459" name="Содержимое 2"/>
          <p:cNvSpPr>
            <a:spLocks noGrp="1"/>
          </p:cNvSpPr>
          <p:nvPr>
            <p:ph idx="1"/>
          </p:nvPr>
        </p:nvSpPr>
        <p:spPr>
          <a:xfrm>
            <a:off x="3131840" y="908720"/>
            <a:ext cx="5472607" cy="4032448"/>
          </a:xfrm>
        </p:spPr>
        <p:txBody>
          <a:bodyPr/>
          <a:lstStyle/>
          <a:p>
            <a:pPr>
              <a:buFont typeface="Wingdings" pitchFamily="2" charset="2"/>
              <a:buChar char="§"/>
              <a:defRPr/>
            </a:pP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«А-А-А» </a:t>
            </a:r>
            <a:r>
              <a:rPr lang="ru-RU" sz="1800" b="1" dirty="0" smtClean="0">
                <a:latin typeface="+mj-lt"/>
              </a:rPr>
              <a:t>— стимулирует работу легких, трахеи, гортани, </a:t>
            </a:r>
            <a:r>
              <a:rPr lang="ru-RU" sz="1800" b="1" dirty="0" err="1" smtClean="0">
                <a:latin typeface="+mj-lt"/>
              </a:rPr>
              <a:t>оздоравливает</a:t>
            </a:r>
            <a:r>
              <a:rPr lang="ru-RU" sz="1800" b="1" dirty="0" smtClean="0">
                <a:latin typeface="+mj-lt"/>
              </a:rPr>
              <a:t> руки и ноги.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«И-И-И» </a:t>
            </a:r>
            <a:r>
              <a:rPr lang="ru-RU" sz="1800" b="1" dirty="0" smtClean="0">
                <a:latin typeface="+mj-lt"/>
              </a:rPr>
              <a:t>— активизирует деятельность щитовидной железы, полезен при заболеваниях ангиной, улучшает зрение и слух.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«У-У-У» </a:t>
            </a:r>
            <a:r>
              <a:rPr lang="ru-RU" sz="1800" b="1" dirty="0" smtClean="0">
                <a:latin typeface="+mj-lt"/>
              </a:rPr>
              <a:t>— усиливает функцию дыхательных центров мозга и центра речи, устраняет мышечную слабость, вялость, заболевания органов слуха,</a:t>
            </a:r>
            <a:br>
              <a:rPr lang="ru-RU" sz="1800" b="1" dirty="0" smtClean="0">
                <a:latin typeface="+mj-lt"/>
              </a:rPr>
            </a:br>
            <a:r>
              <a:rPr lang="ru-RU" sz="1800" b="1" dirty="0" smtClean="0">
                <a:latin typeface="+mj-lt"/>
              </a:rPr>
              <a:t>Звук </a:t>
            </a:r>
            <a:r>
              <a:rPr lang="ru-RU" sz="1800" b="1" dirty="0" smtClean="0">
                <a:solidFill>
                  <a:schemeClr val="accent2"/>
                </a:solidFill>
                <a:latin typeface="+mj-lt"/>
              </a:rPr>
              <a:t>«М-М-М» </a:t>
            </a:r>
            <a:r>
              <a:rPr lang="ru-RU" sz="1800" b="1" dirty="0" smtClean="0">
                <a:latin typeface="+mj-lt"/>
              </a:rPr>
              <a:t>— с закрытым ртом снимает психическую утомляемость, улучшает память и сообразительность.</a:t>
            </a:r>
          </a:p>
          <a:p>
            <a:pPr>
              <a:buFont typeface="Wingdings" pitchFamily="2" charset="2"/>
              <a:buChar char="§"/>
              <a:defRPr/>
            </a:pPr>
            <a:endParaRPr lang="ru-RU" sz="2000" dirty="0" smtClean="0"/>
          </a:p>
        </p:txBody>
      </p:sp>
      <p:pic>
        <p:nvPicPr>
          <p:cNvPr id="4" name="Содержимое 13" descr="1.jpeg"/>
          <p:cNvPicPr>
            <a:picLocks noChangeAspect="1"/>
          </p:cNvPicPr>
          <p:nvPr/>
        </p:nvPicPr>
        <p:blipFill>
          <a:blip r:embed="rId2" cstate="email"/>
          <a:stretch>
            <a:fillRect/>
          </a:stretch>
        </p:blipFill>
        <p:spPr bwMode="auto">
          <a:xfrm>
            <a:off x="467543" y="1484784"/>
            <a:ext cx="2927687" cy="3096344"/>
          </a:xfrm>
          <a:prstGeom prst="rect">
            <a:avLst/>
          </a:prstGeom>
          <a:noFill/>
          <a:ln w="57150">
            <a:solidFill>
              <a:schemeClr val="accent1">
                <a:lumMod val="75000"/>
              </a:schemeClr>
            </a:solidFill>
            <a:miter lim="800000"/>
            <a:headEnd/>
            <a:tailEnd/>
          </a:ln>
          <a:effectLst/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152356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Музыкальное движение - интересная и эффективная  форма музыкально – оздоровительной деятельности</a:t>
            </a:r>
            <a:r>
              <a:rPr lang="ru-RU" sz="2400" dirty="0" smtClean="0"/>
              <a:t>. </a:t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sz="2400" dirty="0" smtClean="0"/>
              <a:t>Предложите детям потанцевать и сами примите в этом участие. Вы можете включить звучание  оркестра народных инструментов с записями старинных танцев (менуэт, гавот, краковяк, мазурка) и энергичных современных танцев. В это время и сами отдохнете и сбросите накопившуюся усталость. Танцевать с детьми нужно как можно чаще, но не подолгу, внимательно следя за физическим и психическим состоянием ребенка.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20688"/>
            <a:ext cx="8229600" cy="648072"/>
          </a:xfrm>
        </p:spPr>
        <p:txBody>
          <a:bodyPr/>
          <a:lstStyle/>
          <a:p>
            <a:pPr eaLnBrk="1" hangingPunct="1"/>
            <a:r>
              <a:rPr lang="ru-RU" sz="2400" b="1" dirty="0" err="1" smtClean="0">
                <a:solidFill>
                  <a:srgbClr val="C00000"/>
                </a:solidFill>
              </a:rPr>
              <a:t>Танцетерапия</a:t>
            </a:r>
            <a:r>
              <a:rPr lang="ru-RU" sz="2400" b="1" dirty="0" smtClean="0">
                <a:solidFill>
                  <a:srgbClr val="C00000"/>
                </a:solidFill>
              </a:rPr>
              <a:t> – как технология музыкального воздействия.</a:t>
            </a:r>
          </a:p>
        </p:txBody>
      </p:sp>
      <p:sp>
        <p:nvSpPr>
          <p:cNvPr id="440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268413"/>
            <a:ext cx="8497068" cy="5400675"/>
          </a:xfrm>
        </p:spPr>
        <p:txBody>
          <a:bodyPr/>
          <a:lstStyle/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Танец, мимика и жест, как и музыка, являются одним из древнейших способов выражения чувств и переживаний.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Музыкально-ритмические движения и танцы выполняют релаксационную функцию, помогая добиться  эмоциональной разрядки, снять умственную нагрузку и переутомление,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формируют красивую осанку, укрепляют мускулатуру, развивают мелкую моторику, воспитывают выносливость.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 Движения и танец снимает нервно- психическое напряжение, помогают детям быстро устанавливать дружеские связи друг с другом. </a:t>
            </a:r>
          </a:p>
          <a:p>
            <a:pPr marL="0" indent="0" eaLnBrk="1" hangingPunct="1">
              <a:lnSpc>
                <a:spcPct val="80000"/>
              </a:lnSpc>
              <a:buFontTx/>
              <a:buNone/>
              <a:defRPr/>
            </a:pPr>
            <a:r>
              <a:rPr lang="ru-RU" sz="2000" dirty="0" smtClean="0">
                <a:latin typeface="+mj-lt"/>
              </a:rPr>
              <a:t>Выполняя движения с пением, дети учатся выразительности, умению распределять дыхание и координировать его с речевой фразой, у них развивается ритмическое чувство и музыкальный слух.</a:t>
            </a:r>
          </a:p>
          <a:p>
            <a:pPr marL="0" indent="0" algn="just" eaLnBrk="1" hangingPunct="1">
              <a:lnSpc>
                <a:spcPct val="80000"/>
              </a:lnSpc>
              <a:defRPr/>
            </a:pPr>
            <a:endParaRPr lang="ru-RU" sz="2000" dirty="0" smtClean="0"/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Как звуки вокруг нас влияют на здоровье детей</a:t>
            </a:r>
            <a:r>
              <a:rPr lang="ru-RU" sz="2600" dirty="0" smtClean="0"/>
              <a:t>.</a:t>
            </a:r>
            <a:endParaRPr lang="ru-RU" sz="26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4785395"/>
          </a:xfrm>
        </p:spPr>
        <p:txBody>
          <a:bodyPr/>
          <a:lstStyle/>
          <a:p>
            <a:r>
              <a:rPr lang="ru-RU" sz="2400" dirty="0" smtClean="0"/>
              <a:t>Обратите внимание детей на звуки  живой  природы: журчанье ручья, скрип снега, шелест листьев, пение птиц - них радость и здоровье наших детей и постарайтесь оградить от раздражающих жизненных шумов и  потока музыки, культивируемой СМИ. Ее сверхбыстрые или тяжелые ритмы, сверхвысокие и сверхнизкие частоты, невыносимая громкость, низкое качество не могут оказать благотворного влияния на здоровье ребенка. </a:t>
            </a:r>
            <a:endParaRPr lang="ru-RU" sz="2400" dirty="0"/>
          </a:p>
        </p:txBody>
      </p:sp>
    </p:spTree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51520" y="476672"/>
            <a:ext cx="8568952" cy="449353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sz="2600" b="1" dirty="0" smtClean="0">
                <a:solidFill>
                  <a:srgbClr val="C00000"/>
                </a:solidFill>
              </a:rPr>
              <a:t>Влияние музыки на нервную систему ребёнка.</a:t>
            </a:r>
            <a:r>
              <a:rPr lang="ru-RU" sz="2600" b="1" dirty="0"/>
              <a:t> </a:t>
            </a:r>
            <a:endParaRPr lang="ru-RU" sz="2600" b="1" dirty="0" smtClean="0"/>
          </a:p>
          <a:p>
            <a:r>
              <a:rPr lang="ru-RU" sz="2600" dirty="0" smtClean="0"/>
              <a:t>Музыка </a:t>
            </a:r>
            <a:r>
              <a:rPr lang="ru-RU" sz="2600" dirty="0"/>
              <a:t>обладает сильным психологическим воздействием на детей. Она влияет на состояние нервной системы (успокаивает, </a:t>
            </a:r>
            <a:r>
              <a:rPr lang="ru-RU" sz="2600" dirty="0" smtClean="0"/>
              <a:t>расслабляет, </a:t>
            </a:r>
            <a:r>
              <a:rPr lang="ru-RU" sz="2600" dirty="0"/>
              <a:t>будоражит, возбуждает), вызывает различные эмоциональные состояния (от умиротворенности), покоя и гармонии до беспокойства, подавленности или агрессии). В связи с этим важно обратить внимание на то, какую музыку слушаем мы и наши дети.</a:t>
            </a:r>
          </a:p>
          <a:p>
            <a:endParaRPr lang="ru-RU" sz="2600" dirty="0"/>
          </a:p>
        </p:txBody>
      </p:sp>
      <p:pic>
        <p:nvPicPr>
          <p:cNvPr id="3" name="Рисунок 2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572000" y="4149080"/>
            <a:ext cx="3168352" cy="939924"/>
          </a:xfrm>
          <a:prstGeom prst="rect">
            <a:avLst/>
          </a:prstGeom>
        </p:spPr>
      </p:pic>
      <p:pic>
        <p:nvPicPr>
          <p:cNvPr id="4" name="Рисунок 3"/>
          <p:cNvPicPr>
            <a:picLocks noChangeAspect="1"/>
          </p:cNvPicPr>
          <p:nvPr/>
        </p:nvPicPr>
        <p:blipFill>
          <a:blip r:embed="rId3" cstate="email">
            <a:biLevel thresh="75000"/>
            <a:extLst>
              <a:ext uri="{28A0092B-C50C-407E-A947-70E740481C1C}">
                <a14:useLocalDpi xmlns=""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48972" y="4077072"/>
            <a:ext cx="2187880" cy="2324660"/>
          </a:xfrm>
          <a:prstGeom prst="rect">
            <a:avLst/>
          </a:prstGeom>
        </p:spPr>
      </p:pic>
    </p:spTree>
    <p:extLst>
      <p:ext uri="{BB962C8B-B14F-4D97-AF65-F5344CB8AC3E}">
        <p14:creationId xmlns="" xmlns:p14="http://schemas.microsoft.com/office/powerpoint/2010/main" val="252391275"/>
      </p:ext>
    </p:extLst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spd="slow" p14:dur="1200">
        <p14:prism/>
      </p:transition>
    </mc:Choice>
    <mc:Fallback>
      <p:transition spd="slow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" fill="hold">
                            <p:stCondLst>
                              <p:cond delay="0"/>
                            </p:stCondLst>
                            <p:childTnLst>
                              <p:par>
                                <p:cTn id="8" presetID="1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3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94122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Влияние музыкальных инструментов на организм человека.</a:t>
            </a:r>
            <a:endParaRPr lang="ru-RU" sz="24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568952" cy="5001419"/>
          </a:xfrm>
        </p:spPr>
        <p:txBody>
          <a:bodyPr/>
          <a:lstStyle/>
          <a:p>
            <a:pPr>
              <a:buNone/>
            </a:pPr>
            <a:r>
              <a:rPr lang="ru-RU" sz="2400" b="1" dirty="0" smtClean="0"/>
              <a:t>Духовые инструменты  </a:t>
            </a:r>
            <a:r>
              <a:rPr lang="ru-RU" sz="2400" dirty="0" smtClean="0"/>
              <a:t>развивают эмоциональную сферу.</a:t>
            </a:r>
          </a:p>
          <a:p>
            <a:pPr>
              <a:buNone/>
            </a:pPr>
            <a:r>
              <a:rPr lang="ru-RU" sz="2400" b="1" dirty="0" smtClean="0"/>
              <a:t> Ударные -  </a:t>
            </a:r>
            <a:r>
              <a:rPr lang="ru-RU" sz="2400" dirty="0" smtClean="0"/>
              <a:t>придают силу, дают ощущение устойчивости, уверенности.</a:t>
            </a:r>
          </a:p>
          <a:p>
            <a:pPr>
              <a:buNone/>
            </a:pPr>
            <a:r>
              <a:rPr lang="ru-RU" sz="2400" b="1" dirty="0" smtClean="0"/>
              <a:t> Фортепьяно </a:t>
            </a:r>
            <a:r>
              <a:rPr lang="ru-RU" sz="2400" dirty="0" smtClean="0"/>
              <a:t>развивает интеллектуальные способности.</a:t>
            </a:r>
          </a:p>
          <a:p>
            <a:pPr>
              <a:buNone/>
            </a:pPr>
            <a:r>
              <a:rPr lang="ru-RU" sz="2400" b="1" dirty="0" smtClean="0"/>
              <a:t>Струнные</a:t>
            </a:r>
            <a:r>
              <a:rPr lang="ru-RU" sz="2400" dirty="0" smtClean="0"/>
              <a:t> -  развивают чувства сострадания, воздействуют на сердце.</a:t>
            </a:r>
          </a:p>
          <a:p>
            <a:pPr>
              <a:buNone/>
            </a:pPr>
            <a:r>
              <a:rPr lang="ru-RU" sz="2400" dirty="0" smtClean="0"/>
              <a:t> </a:t>
            </a:r>
            <a:r>
              <a:rPr lang="ru-RU" sz="2400" b="1" dirty="0" smtClean="0"/>
              <a:t>Вокальная музыка  </a:t>
            </a:r>
            <a:r>
              <a:rPr lang="ru-RU" sz="2400" dirty="0" smtClean="0"/>
              <a:t>влияет на весь организм, особенно на горло.</a:t>
            </a:r>
            <a:endParaRPr lang="ru-RU" sz="2400" dirty="0"/>
          </a:p>
        </p:txBody>
      </p:sp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Музыка для детей в течение дня.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251520" y="1124744"/>
            <a:ext cx="8640960" cy="4032449"/>
          </a:xfrm>
        </p:spPr>
        <p:txBody>
          <a:bodyPr/>
          <a:lstStyle/>
          <a:p>
            <a:pPr>
              <a:buNone/>
            </a:pPr>
            <a:r>
              <a:rPr lang="ru-RU" sz="2800" dirty="0" smtClean="0"/>
              <a:t> </a:t>
            </a:r>
            <a:r>
              <a:rPr lang="ru-RU" sz="2400" b="1" i="1" dirty="0" smtClean="0"/>
              <a:t>Для утреннего времени можно </a:t>
            </a:r>
            <a:r>
              <a:rPr lang="ru-RU" sz="2400" dirty="0" smtClean="0"/>
              <a:t>использовать мажорную классическую музыку, добрые песни с хорошим текстом. </a:t>
            </a:r>
          </a:p>
          <a:p>
            <a:pPr>
              <a:buNone/>
            </a:pPr>
            <a:r>
              <a:rPr lang="ru-RU" sz="2400" b="1" i="1" dirty="0" smtClean="0"/>
              <a:t> </a:t>
            </a:r>
            <a:r>
              <a:rPr lang="ru-RU" sz="2400" b="1" dirty="0" smtClean="0"/>
              <a:t>Для приятного дневного отдыха или сна</a:t>
            </a:r>
            <a:r>
              <a:rPr lang="ru-RU" sz="2400" b="1" i="1" dirty="0" smtClean="0"/>
              <a:t> </a:t>
            </a:r>
            <a:r>
              <a:rPr lang="ru-RU" sz="2400" dirty="0" smtClean="0"/>
              <a:t>(расслабления после школьных уроков) можно воспользоваться классической и современной </a:t>
            </a:r>
            <a:r>
              <a:rPr lang="ru-RU" sz="2400" dirty="0" err="1" smtClean="0"/>
              <a:t>релаксирующей</a:t>
            </a:r>
            <a:r>
              <a:rPr lang="ru-RU" sz="2400" dirty="0" smtClean="0"/>
              <a:t> музыкой, наполненной звуками природы.</a:t>
            </a:r>
          </a:p>
          <a:p>
            <a:pPr>
              <a:buNone/>
            </a:pPr>
            <a:r>
              <a:rPr lang="ru-RU" sz="2400" i="1" dirty="0" smtClean="0"/>
              <a:t>    </a:t>
            </a:r>
            <a:r>
              <a:rPr lang="ru-RU" sz="2400" b="1" i="1" dirty="0" smtClean="0"/>
              <a:t>Для вечернего времени (перед сном) </a:t>
            </a:r>
            <a:r>
              <a:rPr lang="ru-RU" sz="2400" dirty="0" smtClean="0"/>
              <a:t>можно использовать тихую, нежную, легкую музыку.</a:t>
            </a:r>
            <a:endParaRPr lang="ru-RU" sz="2400" dirty="0"/>
          </a:p>
        </p:txBody>
      </p:sp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51520" y="1268760"/>
            <a:ext cx="8568952" cy="3744416"/>
          </a:xfrm>
        </p:spPr>
        <p:txBody>
          <a:bodyPr numCol="2">
            <a:noAutofit/>
          </a:bodyPr>
          <a:lstStyle/>
          <a:p>
            <a:pPr>
              <a:defRPr/>
            </a:pPr>
            <a:r>
              <a:rPr lang="ru-RU" sz="1800" i="1" dirty="0" smtClean="0">
                <a:solidFill>
                  <a:srgbClr val="C00000"/>
                </a:solidFill>
                <a:latin typeface="Arial Black" pitchFamily="34" charset="0"/>
              </a:rPr>
              <a:t> </a:t>
            </a:r>
            <a:r>
              <a:rPr lang="ru-RU" sz="1800" dirty="0" smtClean="0"/>
              <a:t>Мы спокойно отдыхаем,</a:t>
            </a:r>
            <a:br>
              <a:rPr lang="ru-RU" sz="1800" dirty="0" smtClean="0"/>
            </a:br>
            <a:r>
              <a:rPr lang="ru-RU" sz="1800" dirty="0" smtClean="0"/>
              <a:t>Сном волшебным засыпаем.</a:t>
            </a:r>
            <a:br>
              <a:rPr lang="ru-RU" sz="1800" dirty="0" smtClean="0"/>
            </a:br>
            <a:r>
              <a:rPr lang="ru-RU" sz="1800" dirty="0" smtClean="0"/>
              <a:t>Дышится легко, ровно, глубоко.</a:t>
            </a:r>
            <a:br>
              <a:rPr lang="ru-RU" sz="1800" dirty="0" smtClean="0"/>
            </a:br>
            <a:r>
              <a:rPr lang="ru-RU" sz="1800" dirty="0" smtClean="0"/>
              <a:t>Наши руки отдыхают,</a:t>
            </a:r>
            <a:br>
              <a:rPr lang="ru-RU" sz="1800" dirty="0" smtClean="0"/>
            </a:br>
            <a:r>
              <a:rPr lang="ru-RU" sz="1800" dirty="0" smtClean="0"/>
              <a:t>Ноги тоже отдыхают.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Напряженье улетело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И расслаблено всё тело.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Будто мы лежим на травке,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На зелёной, мягкой травке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Греет солнышко сейчас,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Ножки тёплые у нас.</a:t>
            </a:r>
            <a:r>
              <a:rPr lang="ru-RU" sz="2000" b="1" dirty="0" smtClean="0"/>
              <a:t/>
            </a:r>
            <a:br>
              <a:rPr lang="ru-RU" sz="2000" b="1" dirty="0" smtClean="0"/>
            </a:br>
            <a:r>
              <a:rPr lang="ru-RU" sz="1800" dirty="0" smtClean="0"/>
              <a:t>Дышится легко, ровно, глубоко.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Мы спокойно отдыхали,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Сном волшебным засыпали.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Хорошо нам отдыхать,</a:t>
            </a:r>
            <a:r>
              <a:rPr lang="ru-RU" sz="1800" b="1" dirty="0" smtClean="0"/>
              <a:t/>
            </a:r>
            <a:br>
              <a:rPr lang="ru-RU" sz="1800" b="1" dirty="0" smtClean="0"/>
            </a:br>
            <a:r>
              <a:rPr lang="ru-RU" sz="1800" dirty="0" smtClean="0"/>
              <a:t>Но пора уже вставать.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b="1" dirty="0" smtClean="0"/>
              <a:t/>
            </a:r>
            <a:br>
              <a:rPr lang="ru-RU" sz="2000" b="1" dirty="0" smtClean="0"/>
            </a:br>
            <a:endParaRPr lang="ru-RU" sz="2000" i="1" dirty="0">
              <a:latin typeface="Arial Black" pitchFamily="34" charset="0"/>
            </a:endParaRPr>
          </a:p>
        </p:txBody>
      </p:sp>
      <p:sp>
        <p:nvSpPr>
          <p:cNvPr id="39939" name="Rectangle 1"/>
          <p:cNvSpPr>
            <a:spLocks noChangeArrowheads="1"/>
          </p:cNvSpPr>
          <p:nvPr/>
        </p:nvSpPr>
        <p:spPr bwMode="auto">
          <a:xfrm>
            <a:off x="1259632" y="218712"/>
            <a:ext cx="6840538" cy="120032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anchor="ctr">
            <a:spAutoFit/>
          </a:bodyPr>
          <a:lstStyle/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Музыка для вечернего времени.</a:t>
            </a:r>
          </a:p>
          <a:p>
            <a:pPr algn="ctr">
              <a:defRPr/>
            </a:pPr>
            <a:r>
              <a:rPr lang="ru-RU" sz="2400" b="1" dirty="0" smtClean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Релаксационное </a:t>
            </a: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упражнение </a:t>
            </a:r>
          </a:p>
          <a:p>
            <a:pPr algn="ctr">
              <a:defRPr/>
            </a:pPr>
            <a:r>
              <a:rPr lang="ru-RU" sz="24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 </a:t>
            </a:r>
            <a:r>
              <a:rPr lang="ru-RU" sz="2000" b="1" dirty="0">
                <a:solidFill>
                  <a:schemeClr val="accent2"/>
                </a:solidFill>
                <a:latin typeface="+mj-lt"/>
                <a:cs typeface="Times New Roman" pitchFamily="18" charset="0"/>
              </a:rPr>
              <a:t>«Волшебный сон»</a:t>
            </a:r>
            <a:endParaRPr lang="ru-RU" sz="2000" dirty="0">
              <a:solidFill>
                <a:schemeClr val="accent2"/>
              </a:solidFill>
              <a:latin typeface="+mj-lt"/>
            </a:endParaRPr>
          </a:p>
        </p:txBody>
      </p:sp>
      <p:pic>
        <p:nvPicPr>
          <p:cNvPr id="30724" name="Содержимое 17" descr="c8d2fe24a9d6d847e936ec92328063d5.jpg"/>
          <p:cNvPicPr>
            <a:picLocks noGrp="1" noChangeAspect="1"/>
          </p:cNvPicPr>
          <p:nvPr>
            <p:ph idx="1"/>
          </p:nvPr>
        </p:nvPicPr>
        <p:blipFill>
          <a:blip r:embed="rId3" cstate="email"/>
          <a:srcRect/>
          <a:stretch>
            <a:fillRect/>
          </a:stretch>
        </p:blipFill>
        <p:spPr>
          <a:xfrm>
            <a:off x="5292080" y="2564904"/>
            <a:ext cx="2808312" cy="2361548"/>
          </a:xfrm>
        </p:spPr>
      </p:pic>
      <p:pic>
        <p:nvPicPr>
          <p:cNvPr id="6" name="1 Релаксация Волщебный сон 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323850" y="476250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6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620255" fill="hold"/>
                                        <p:tgtEl>
                                          <p:spTgt spid="6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6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6"/>
                </p:tgtEl>
              </p:cMediaNode>
            </p:audio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" name="Picture 4" descr="C:\Users\Эдмон Дантес\Desktop\img10.jpg"/>
          <p:cNvPicPr>
            <a:picLocks noGrp="1" noChangeAspect="1" noChangeArrowheads="1"/>
          </p:cNvPicPr>
          <p:nvPr>
            <p:ph idx="1"/>
          </p:nvPr>
        </p:nvPicPr>
        <p:blipFill>
          <a:blip r:embed="rId2" cstate="email"/>
          <a:srcRect/>
          <a:stretch>
            <a:fillRect/>
          </a:stretch>
        </p:blipFill>
        <p:spPr>
          <a:xfrm>
            <a:off x="179512" y="358892"/>
            <a:ext cx="8712968" cy="6382476"/>
          </a:xfrm>
          <a:noFill/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 </a:t>
            </a:r>
            <a:r>
              <a:rPr lang="ru-RU" sz="2800" b="1" dirty="0" smtClean="0">
                <a:solidFill>
                  <a:srgbClr val="C00000"/>
                </a:solidFill>
              </a:rPr>
              <a:t>Забота о здоровье детей важнейшая задача всего общества и, конечно, родителей. 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ru-RU" dirty="0" smtClean="0"/>
              <a:t> </a:t>
            </a:r>
            <a:r>
              <a:rPr lang="ru-RU" sz="2800" dirty="0" smtClean="0"/>
              <a:t>Состояние здоровья подрастающего поколения является показателем благополучия общества, отражающим не только истинную ситуацию, но и дающим прогноз на перспективу. </a:t>
            </a:r>
            <a:endParaRPr lang="ru-RU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8" name="Rectangle 2"/>
          <p:cNvSpPr>
            <a:spLocks noGrp="1" noChangeArrowheads="1"/>
          </p:cNvSpPr>
          <p:nvPr>
            <p:ph type="title"/>
          </p:nvPr>
        </p:nvSpPr>
        <p:spPr>
          <a:xfrm>
            <a:off x="611188" y="548680"/>
            <a:ext cx="8218487" cy="792758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/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Музыка помогает, когда ее слушают.</a:t>
            </a:r>
            <a:r>
              <a:rPr lang="ru-RU" sz="2000" dirty="0" smtClean="0"/>
              <a:t/>
            </a:r>
            <a:br>
              <a:rPr lang="ru-RU" sz="2000" dirty="0" smtClean="0"/>
            </a:br>
            <a:r>
              <a:rPr lang="ru-RU" sz="2000" dirty="0" smtClean="0"/>
              <a:t/>
            </a:r>
            <a:br>
              <a:rPr lang="ru-RU" sz="2000" dirty="0" smtClean="0"/>
            </a:br>
            <a:endParaRPr lang="ru-RU" sz="2000" b="1" dirty="0" smtClean="0">
              <a:solidFill>
                <a:schemeClr val="tx1"/>
              </a:solidFill>
            </a:endParaRPr>
          </a:p>
        </p:txBody>
      </p:sp>
      <p:sp>
        <p:nvSpPr>
          <p:cNvPr id="3891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179388" y="1628799"/>
            <a:ext cx="8785225" cy="5040289"/>
          </a:xfrm>
        </p:spPr>
        <p:txBody>
          <a:bodyPr/>
          <a:lstStyle/>
          <a:p>
            <a:r>
              <a:rPr lang="ru-RU" sz="2400" dirty="0" smtClean="0"/>
              <a:t>Музыка помогает, когда ее слушают. Развитие слуховой чувствительности способствует пробуждению здоровых механизмов защиты организма и дает большой оздоровительный и воспитательный эффект.</a:t>
            </a:r>
          </a:p>
          <a:p>
            <a:r>
              <a:rPr lang="ru-RU" sz="2400" dirty="0" smtClean="0"/>
              <a:t>Сохранению и укреплению здоровья детей в семье содействуют все виды деятельности, связанные с музыкой  (слушание музыки, пение, танцы, игра на детских музыкальных инструментах.</a:t>
            </a:r>
          </a:p>
          <a:p>
            <a:pPr marL="0" indent="0" algn="just" eaLnBrk="1" hangingPunct="1">
              <a:buFont typeface="Wingdings" pitchFamily="2" charset="2"/>
              <a:buNone/>
              <a:defRPr/>
            </a:pPr>
            <a:endParaRPr lang="ru-RU" sz="2400" dirty="0" smtClean="0">
              <a:latin typeface="+mj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Роль пения для здоровья детей.</a:t>
            </a:r>
            <a:endParaRPr lang="ru-RU" sz="2800" b="1" dirty="0">
              <a:solidFill>
                <a:srgbClr val="C00000"/>
              </a:solidFill>
            </a:endParaRPr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268760"/>
            <a:ext cx="8229600" cy="4857403"/>
          </a:xfrm>
        </p:spPr>
        <p:txBody>
          <a:bodyPr/>
          <a:lstStyle/>
          <a:p>
            <a:r>
              <a:rPr lang="ru-RU" sz="2400" dirty="0" smtClean="0"/>
              <a:t>Пение положительно влияет на здоровье и развитие ребенка: активизирует умственные способности, развивает эстетическое и нравственное представление, слух, память, речь, чувство ритма, внимание, мышление, укрепляет лёгкие и весь дыхательный аппарат. При соблюдении гигиенических условий, то есть при пении в проветренном и чистом помещении - развиваются и укрепляются лёгких и голосовой аппарат.</a:t>
            </a:r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548680"/>
            <a:ext cx="8229600" cy="1080120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</a:rPr>
              <a:t>Роль пения и дыхательной гимнастики для здоровья детей.</a:t>
            </a: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23528" y="1484784"/>
            <a:ext cx="8363272" cy="4641379"/>
          </a:xfrm>
        </p:spPr>
        <p:txBody>
          <a:bodyPr/>
          <a:lstStyle/>
          <a:p>
            <a:r>
              <a:rPr lang="ru-RU" sz="2400" dirty="0" smtClean="0"/>
              <a:t>Пение с предшествующей дыхательной гимнастикой оказывает на детей психотерапевтическое, </a:t>
            </a:r>
            <a:r>
              <a:rPr lang="ru-RU" sz="2400" dirty="0" err="1" smtClean="0"/>
              <a:t>оздоравливающее</a:t>
            </a:r>
            <a:r>
              <a:rPr lang="ru-RU" sz="2400" dirty="0" smtClean="0"/>
              <a:t> и даже лечебное воздействие: положительно влияет на обменные процессы; способствуют восстановлению центральной нервной системы; улучшает дренажную функцию бронхов; восстанавливает нарушенное носовое дыхание; исправляет развившиеся в процессе заболеваний различные деформации грудной клетки и позвоночника.</a:t>
            </a:r>
          </a:p>
          <a:p>
            <a:endParaRPr lang="ru-RU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512" y="0"/>
            <a:ext cx="8712968" cy="4365625"/>
          </a:xfrm>
        </p:spPr>
        <p:txBody>
          <a:bodyPr>
            <a:normAutofit/>
          </a:bodyPr>
          <a:lstStyle/>
          <a:p>
            <a:pPr>
              <a:defRPr/>
            </a:pPr>
            <a:r>
              <a:rPr lang="ru-RU" sz="2400" b="1" u="sng" dirty="0" smtClean="0">
                <a:solidFill>
                  <a:srgbClr val="C00000"/>
                </a:solidFill>
              </a:rPr>
              <a:t>Дыхательное упражнение «Шум моря»</a:t>
            </a:r>
            <a:r>
              <a:rPr lang="ru-RU" sz="2800" b="1" u="sng" dirty="0" smtClean="0">
                <a:solidFill>
                  <a:schemeClr val="accent2"/>
                </a:solidFill>
              </a:rPr>
              <a:t/>
            </a:r>
            <a:br>
              <a:rPr lang="ru-RU" sz="2800" b="1" u="sng" dirty="0" smtClean="0">
                <a:solidFill>
                  <a:schemeClr val="accent2"/>
                </a:solidFill>
              </a:rPr>
            </a:br>
            <a:r>
              <a:rPr lang="ru-RU" sz="2400" b="1" dirty="0" smtClean="0"/>
              <a:t>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</a:t>
            </a:r>
            <a:r>
              <a:rPr lang="ru-RU" sz="2700" b="1" dirty="0" smtClean="0"/>
              <a:t/>
            </a:r>
            <a:br>
              <a:rPr lang="ru-RU" sz="2700" b="1" dirty="0" smtClean="0"/>
            </a:br>
            <a: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  <a:t/>
            </a:r>
            <a:br>
              <a:rPr lang="ru-RU" sz="3200" b="1" dirty="0" smtClean="0">
                <a:solidFill>
                  <a:schemeClr val="tx2">
                    <a:lumMod val="75000"/>
                  </a:schemeClr>
                </a:solidFill>
              </a:rPr>
            </a:br>
            <a:endParaRPr lang="ru-RU" sz="3200" b="1" dirty="0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4" name="Шум волн.mp3">
            <a:hlinkClick r:id="" action="ppaction://media"/>
          </p:cNvPr>
          <p:cNvPicPr>
            <a:picLocks noRot="1" noChangeAspect="1"/>
          </p:cNvPicPr>
          <p:nvPr>
            <a:audioFile r:link="rId1"/>
          </p:nvPr>
        </p:nvPicPr>
        <p:blipFill>
          <a:blip r:embed="rId3" cstate="email"/>
          <a:srcRect/>
          <a:stretch>
            <a:fillRect/>
          </a:stretch>
        </p:blipFill>
        <p:spPr bwMode="auto">
          <a:xfrm>
            <a:off x="179388" y="549275"/>
            <a:ext cx="304800" cy="30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31748" name="Picture 3" descr="C:\Users\Эдмон Дантес\Desktop\babc38cf2c44b8014c5f48215fac6c80.jpeg"/>
          <p:cNvPicPr>
            <a:picLocks noGrp="1" noChangeAspect="1" noChangeArrowheads="1"/>
          </p:cNvPicPr>
          <p:nvPr>
            <p:ph idx="1"/>
          </p:nvPr>
        </p:nvPicPr>
        <p:blipFill>
          <a:blip r:embed="rId4" cstate="email"/>
          <a:srcRect/>
          <a:stretch>
            <a:fillRect/>
          </a:stretch>
        </p:blipFill>
        <p:spPr>
          <a:xfrm>
            <a:off x="179512" y="2996952"/>
            <a:ext cx="8712968" cy="3861049"/>
          </a:xfrm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restart="whenNotActive" fill="hold" evtFilter="cancelBubble" nodeType="interactiveSeq">
                <p:stCondLst>
                  <p:cond evt="onClick" delay="0">
                    <p:tgtEl>
                      <p:spTgt spid="4"/>
                    </p:tgtEl>
                  </p:cond>
                </p:stCondLst>
                <p:endSync evt="end" delay="0">
                  <p:rtn val="all"/>
                </p:endSync>
                <p:childTnLst>
                  <p:par>
                    <p:cTn id="3" fill="hold">
                      <p:stCondLst>
                        <p:cond delay="0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mediacall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cmd type="call" cmd="playFrom(0.0)">
                                      <p:cBhvr>
                                        <p:cTn id="6" dur="522875" fill="hold"/>
                                        <p:tgtEl>
                                          <p:spTgt spid="4"/>
                                        </p:tgtEl>
                                      </p:cBhvr>
                                    </p:cmd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nextCondLst>
                <p:cond evt="onClick" delay="0">
                  <p:tgtEl>
                    <p:spTgt spid="4"/>
                  </p:tgtEl>
                </p:cond>
              </p:nextCondLst>
            </p:seq>
            <p:audio>
              <p:cMediaNode>
                <p:cTn id="7" fill="hold" display="0">
                  <p:stCondLst>
                    <p:cond delay="indefinite"/>
                  </p:stCondLst>
                  <p:endCondLst>
                    <p:cond evt="onNext" delay="0">
                      <p:tgtEl>
                        <p:sldTgt/>
                      </p:tgtEl>
                    </p:cond>
                    <p:cond evt="onPrev" delay="0">
                      <p:tgtEl>
                        <p:sldTgt/>
                      </p:tgtEl>
                    </p:cond>
                    <p:cond evt="onStopAudio" delay="0">
                      <p:tgtEl>
                        <p:sldTgt/>
                      </p:tgtEl>
                    </p:cond>
                  </p:endCondLst>
                </p:cTn>
                <p:tgtEl>
                  <p:spTgt spid="4"/>
                </p:tgtEl>
              </p:cMediaNode>
            </p:audio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908720"/>
            <a:ext cx="8229600" cy="648072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«Одуванчик»</a:t>
            </a:r>
            <a:r>
              <a:rPr lang="ru-RU" sz="2800" dirty="0" smtClean="0">
                <a:solidFill>
                  <a:srgbClr val="C00000"/>
                </a:solidFill>
              </a:rPr>
              <a:t> </a:t>
            </a:r>
            <a:r>
              <a:rPr lang="ru-RU" sz="2800" dirty="0" smtClean="0"/>
              <a:t/>
            </a:r>
            <a:br>
              <a:rPr lang="ru-RU" sz="2800" dirty="0" smtClean="0"/>
            </a:br>
            <a:endParaRPr lang="ru-RU" sz="28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1916832"/>
            <a:ext cx="5266928" cy="4209331"/>
          </a:xfrm>
        </p:spPr>
        <p:txBody>
          <a:bodyPr/>
          <a:lstStyle/>
          <a:p>
            <a:r>
              <a:rPr lang="ru-RU" sz="2800" b="1" dirty="0" smtClean="0"/>
              <a:t>Вдох через нос – лёгкий, бесшумный, выдох – через рот, со звуком восхищения «ах!».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364088" y="1556792"/>
            <a:ext cx="3452589" cy="316835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Заголовок 1"/>
          <p:cNvSpPr>
            <a:spLocks noGrp="1"/>
          </p:cNvSpPr>
          <p:nvPr>
            <p:ph type="title"/>
          </p:nvPr>
        </p:nvSpPr>
        <p:spPr>
          <a:xfrm>
            <a:off x="457200" y="0"/>
            <a:ext cx="8229600" cy="1417638"/>
          </a:xfrm>
        </p:spPr>
        <p:txBody>
          <a:bodyPr/>
          <a:lstStyle/>
          <a:p>
            <a:r>
              <a:rPr lang="ru-RU" sz="2400" b="1" dirty="0" smtClean="0">
                <a:solidFill>
                  <a:srgbClr val="C00000"/>
                </a:solidFill>
                <a:latin typeface="+mn-lt"/>
              </a:rPr>
              <a:t>Дыхательное упражнение</a:t>
            </a:r>
            <a:r>
              <a:rPr lang="ru-RU" sz="2400" dirty="0" smtClean="0">
                <a:solidFill>
                  <a:srgbClr val="C00000"/>
                </a:solidFill>
                <a:latin typeface="+mn-lt"/>
              </a:rPr>
              <a:t> </a:t>
            </a:r>
          </a:p>
        </p:txBody>
      </p:sp>
      <p:sp>
        <p:nvSpPr>
          <p:cNvPr id="13315" name="Содержимое 2"/>
          <p:cNvSpPr>
            <a:spLocks noGrp="1"/>
          </p:cNvSpPr>
          <p:nvPr>
            <p:ph idx="1"/>
          </p:nvPr>
        </p:nvSpPr>
        <p:spPr>
          <a:xfrm>
            <a:off x="214313" y="928689"/>
            <a:ext cx="7093991" cy="4876575"/>
          </a:xfrm>
        </p:spPr>
        <p:txBody>
          <a:bodyPr/>
          <a:lstStyle/>
          <a:p>
            <a:pPr>
              <a:buFontTx/>
              <a:buNone/>
            </a:pPr>
            <a:r>
              <a:rPr lang="ru-RU" sz="2000" dirty="0" smtClean="0"/>
              <a:t> </a:t>
            </a:r>
            <a:r>
              <a:rPr lang="ru-RU" sz="2400" b="1" dirty="0" smtClean="0">
                <a:solidFill>
                  <a:srgbClr val="C00000"/>
                </a:solidFill>
              </a:rPr>
              <a:t>                      «Воздушные Шарики»</a:t>
            </a:r>
            <a:r>
              <a:rPr lang="ru-RU" sz="2400" b="1" u="sng" dirty="0" smtClean="0">
                <a:solidFill>
                  <a:srgbClr val="C00000"/>
                </a:solidFill>
              </a:rPr>
              <a:t> </a:t>
            </a:r>
            <a:endParaRPr lang="ru-RU" sz="2000" b="1" dirty="0" smtClean="0">
              <a:solidFill>
                <a:srgbClr val="0070C0"/>
              </a:solidFill>
            </a:endParaRPr>
          </a:p>
          <a:p>
            <a:pPr>
              <a:buFontTx/>
              <a:buNone/>
            </a:pPr>
            <a:r>
              <a:rPr lang="ru-RU" sz="2000" b="1" dirty="0" smtClean="0"/>
              <a:t>     </a:t>
            </a:r>
            <a:r>
              <a:rPr lang="ru-RU" sz="2400" b="1" dirty="0" smtClean="0"/>
              <a:t>Активный вдох, подносим воображаемый шарик к губам и, раздувая щеки, медленно, через приоткрытые губы начинаем надувать его. Нужно следить глазами за тем, как  шарик становится все больше и больше, как увеличиваются, растут узоры на нем. Надо дуть осторожно, чтобы шарик не лопнул. А потом, можно показать красивые  шары друг другу.</a:t>
            </a:r>
            <a:endParaRPr lang="ru-RU" sz="2400" dirty="0" smtClean="0"/>
          </a:p>
        </p:txBody>
      </p:sp>
      <p:pic>
        <p:nvPicPr>
          <p:cNvPr id="5" name="Рисунок 4" descr="Candy_Kid_with_gum_prv.gif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6948264" y="2204864"/>
            <a:ext cx="1656184" cy="194421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692696"/>
            <a:ext cx="6131024" cy="936104"/>
          </a:xfrm>
        </p:spPr>
        <p:txBody>
          <a:bodyPr/>
          <a:lstStyle/>
          <a:p>
            <a:r>
              <a:rPr lang="ru-RU" sz="2800" b="1" dirty="0" smtClean="0">
                <a:solidFill>
                  <a:srgbClr val="C00000"/>
                </a:solidFill>
              </a:rPr>
              <a:t>Дыхательное упражнение </a:t>
            </a:r>
            <a:br>
              <a:rPr lang="ru-RU" sz="2800" b="1" dirty="0" smtClean="0">
                <a:solidFill>
                  <a:srgbClr val="C00000"/>
                </a:solidFill>
              </a:rPr>
            </a:br>
            <a:r>
              <a:rPr lang="ru-RU" sz="2800" b="1" dirty="0" smtClean="0">
                <a:solidFill>
                  <a:srgbClr val="C00000"/>
                </a:solidFill>
              </a:rPr>
              <a:t> «Шарик спускается»</a:t>
            </a:r>
            <a:r>
              <a:rPr lang="ru-RU" sz="2800" b="1" u="sng" dirty="0" smtClean="0">
                <a:solidFill>
                  <a:srgbClr val="C00000"/>
                </a:solidFill>
              </a:rPr>
              <a:t> </a:t>
            </a:r>
            <a:r>
              <a:rPr lang="ru-RU" sz="2400" dirty="0" smtClean="0"/>
              <a:t/>
            </a:r>
            <a:br>
              <a:rPr lang="ru-RU" sz="2400" dirty="0" smtClean="0"/>
            </a:br>
            <a:endParaRPr lang="ru-RU" sz="2400" dirty="0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457200" y="2060848"/>
            <a:ext cx="5482952" cy="4065315"/>
          </a:xfrm>
        </p:spPr>
        <p:txBody>
          <a:bodyPr/>
          <a:lstStyle/>
          <a:p>
            <a:pPr>
              <a:buNone/>
            </a:pPr>
            <a:r>
              <a:rPr lang="ru-RU" sz="2800" b="1" dirty="0" smtClean="0"/>
              <a:t>Глубокий медленный вдох – через нос, медленный выдох – через рот на звук «</a:t>
            </a:r>
            <a:r>
              <a:rPr lang="ru-RU" sz="2800" b="1" dirty="0" err="1" smtClean="0"/>
              <a:t>ссссс</a:t>
            </a:r>
            <a:r>
              <a:rPr lang="ru-RU" sz="2800" b="1" dirty="0" smtClean="0"/>
              <a:t>» </a:t>
            </a:r>
            <a:endParaRPr lang="ru-RU" sz="2800" dirty="0" smtClean="0"/>
          </a:p>
          <a:p>
            <a:endParaRPr lang="ru-RU" dirty="0"/>
          </a:p>
        </p:txBody>
      </p:sp>
      <p:pic>
        <p:nvPicPr>
          <p:cNvPr id="4" name="Рисунок 3"/>
          <p:cNvPicPr/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5724128" y="1484784"/>
            <a:ext cx="2880320" cy="302433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</p:sld>
</file>

<file path=ppt/theme/theme1.xml><?xml version="1.0" encoding="utf-8"?>
<a:theme xmlns:a="http://schemas.openxmlformats.org/drawingml/2006/main" name="Diseño predeterminado">
  <a:themeElements>
    <a:clrScheme name="Diseño predeterminado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iseño predeterminado">
      <a:majorFont>
        <a:latin typeface="Arial"/>
        <a:ea typeface=""/>
        <a:cs typeface="Arial"/>
      </a:majorFont>
      <a:minorFont>
        <a:latin typeface="Arial"/>
        <a:ea typeface=""/>
        <a:cs typeface="Arial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iseño predeterminado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iseño predeterminado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iseño predeterminado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5989</TotalTime>
  <Words>719</Words>
  <Application>Microsoft Office PowerPoint</Application>
  <PresentationFormat>Экран (4:3)</PresentationFormat>
  <Paragraphs>51</Paragraphs>
  <Slides>19</Slides>
  <Notes>0</Notes>
  <HiddenSlides>0</HiddenSlides>
  <MMClips>2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19</vt:i4>
      </vt:variant>
    </vt:vector>
  </HeadingPairs>
  <TitlesOfParts>
    <vt:vector size="20" baseType="lpstr">
      <vt:lpstr>Diseño predeterminado</vt:lpstr>
      <vt:lpstr>«Значение музыки для укрепления здоровья будущего школьника в семье»</vt:lpstr>
      <vt:lpstr> Забота о здоровье детей важнейшая задача всего общества и, конечно, родителей. </vt:lpstr>
      <vt:lpstr> Музыка помогает, когда ее слушают.  </vt:lpstr>
      <vt:lpstr>Роль пения для здоровья детей.</vt:lpstr>
      <vt:lpstr>Роль пения и дыхательной гимнастики для здоровья детей.</vt:lpstr>
      <vt:lpstr>Дыхательное упражнение «Шум моря» Слушаем (в записи) звуки моря, а затем - «дышим, как море». Делаем тихий, мягкий вдох животом и плавно поднимаем вверх руки. А потом – опускаем руки и делаем  выдох на звук «Ш».  </vt:lpstr>
      <vt:lpstr>Дыхательное упражнение  «Одуванчик»  </vt:lpstr>
      <vt:lpstr>Дыхательное упражнение </vt:lpstr>
      <vt:lpstr>Дыхательное упражнение   «Шарик спускается»  </vt:lpstr>
      <vt:lpstr>Дыхательное упражнение   «Ладошки»   </vt:lpstr>
      <vt:lpstr>Кто много поет, того хворь не берет!"</vt:lpstr>
      <vt:lpstr>Музыкальное движение - интересная и эффективная  форма музыкально – оздоровительной деятельности.  </vt:lpstr>
      <vt:lpstr>Танцетерапия – как технология музыкального воздействия.</vt:lpstr>
      <vt:lpstr>Как звуки вокруг нас влияют на здоровье детей.</vt:lpstr>
      <vt:lpstr>Слайд 15</vt:lpstr>
      <vt:lpstr>Влияние музыкальных инструментов на организм человека.</vt:lpstr>
      <vt:lpstr>Музыка для детей в течение дня.</vt:lpstr>
      <vt:lpstr> Мы спокойно отдыхаем, Сном волшебным засыпаем. Дышится легко, ровно, глубоко. Наши руки отдыхают, Ноги тоже отдыхают. Напряженье улетело И расслаблено всё тело. Будто мы лежим на травке, На зелёной, мягкой травке Греет солнышко сейчас, Ножки тёплые у нас. Дышится легко, ровно, глубоко. Мы спокойно отдыхали, Сном волшебным засыпали. Хорошо нам отдыхать, Но пора уже вставать.  </vt:lpstr>
      <vt:lpstr>Слайд 19</vt:lpstr>
    </vt:vector>
  </TitlesOfParts>
  <Company>Toshiba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Mariajose</dc:creator>
  <cp:lastModifiedBy>acer</cp:lastModifiedBy>
  <cp:revision>922</cp:revision>
  <dcterms:created xsi:type="dcterms:W3CDTF">2010-05-23T14:28:12Z</dcterms:created>
  <dcterms:modified xsi:type="dcterms:W3CDTF">2023-11-06T16:28:30Z</dcterms:modified>
</cp:coreProperties>
</file>